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2" r:id="rId5"/>
  </p:sldIdLst>
  <p:sldSz cx="6858000" cy="9906000" type="A4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558"/>
    <a:srgbClr val="F0F0F8"/>
    <a:srgbClr val="5DA7F4"/>
    <a:srgbClr val="5DA7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4" d="100"/>
          <a:sy n="54" d="100"/>
        </p:scale>
        <p:origin x="270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ylvain HUMILIERE" userId="288ef481-8d5e-40df-a054-55a74a7ff53d" providerId="ADAL" clId="{258459D3-244C-49DA-B727-770C5AE45F61}"/>
    <pc:docChg chg="delSld">
      <pc:chgData name="Sylvain HUMILIERE" userId="288ef481-8d5e-40df-a054-55a74a7ff53d" providerId="ADAL" clId="{258459D3-244C-49DA-B727-770C5AE45F61}" dt="2024-10-22T10:23:53.821" v="3" actId="47"/>
      <pc:docMkLst>
        <pc:docMk/>
      </pc:docMkLst>
      <pc:sldChg chg="del">
        <pc:chgData name="Sylvain HUMILIERE" userId="288ef481-8d5e-40df-a054-55a74a7ff53d" providerId="ADAL" clId="{258459D3-244C-49DA-B727-770C5AE45F61}" dt="2024-10-22T10:23:50.734" v="0" actId="47"/>
        <pc:sldMkLst>
          <pc:docMk/>
          <pc:sldMk cId="2571121137" sldId="258"/>
        </pc:sldMkLst>
      </pc:sldChg>
      <pc:sldChg chg="del">
        <pc:chgData name="Sylvain HUMILIERE" userId="288ef481-8d5e-40df-a054-55a74a7ff53d" providerId="ADAL" clId="{258459D3-244C-49DA-B727-770C5AE45F61}" dt="2024-10-22T10:23:53.821" v="3" actId="47"/>
        <pc:sldMkLst>
          <pc:docMk/>
          <pc:sldMk cId="4134349341" sldId="259"/>
        </pc:sldMkLst>
      </pc:sldChg>
      <pc:sldChg chg="del">
        <pc:chgData name="Sylvain HUMILIERE" userId="288ef481-8d5e-40df-a054-55a74a7ff53d" providerId="ADAL" clId="{258459D3-244C-49DA-B727-770C5AE45F61}" dt="2024-10-22T10:23:51.663" v="1" actId="47"/>
        <pc:sldMkLst>
          <pc:docMk/>
          <pc:sldMk cId="2243364164" sldId="260"/>
        </pc:sldMkLst>
      </pc:sldChg>
      <pc:sldChg chg="del">
        <pc:chgData name="Sylvain HUMILIERE" userId="288ef481-8d5e-40df-a054-55a74a7ff53d" providerId="ADAL" clId="{258459D3-244C-49DA-B727-770C5AE45F61}" dt="2024-10-22T10:23:52.621" v="2" actId="47"/>
        <pc:sldMkLst>
          <pc:docMk/>
          <pc:sldMk cId="1395699833" sldId="261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6511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0121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1738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8510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3350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0711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5987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2424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021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102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39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8D878E6-A247-417F-88F3-A8A492C3A9E3}" type="datetimeFigureOut">
              <a:rPr lang="fr-FR" smtClean="0"/>
              <a:t>22/10/2024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8621EE-FC9E-487A-84F2-08AD31B352A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60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B84C525-551A-8F3E-A9D7-E094276855B1}"/>
              </a:ext>
            </a:extLst>
          </p:cNvPr>
          <p:cNvSpPr/>
          <p:nvPr/>
        </p:nvSpPr>
        <p:spPr>
          <a:xfrm>
            <a:off x="-1" y="0"/>
            <a:ext cx="6857999" cy="990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BEC91987-3771-2CE2-9187-4BBFC08C8ED8}"/>
              </a:ext>
            </a:extLst>
          </p:cNvPr>
          <p:cNvSpPr/>
          <p:nvPr/>
        </p:nvSpPr>
        <p:spPr>
          <a:xfrm>
            <a:off x="373888" y="1862134"/>
            <a:ext cx="1524000" cy="108000"/>
          </a:xfrm>
          <a:prstGeom prst="rect">
            <a:avLst/>
          </a:prstGeom>
          <a:solidFill>
            <a:srgbClr val="5DA7F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5946E7-00CE-69C6-9655-848E6093170C}"/>
              </a:ext>
            </a:extLst>
          </p:cNvPr>
          <p:cNvSpPr>
            <a:spLocks/>
          </p:cNvSpPr>
          <p:nvPr/>
        </p:nvSpPr>
        <p:spPr>
          <a:xfrm>
            <a:off x="0" y="0"/>
            <a:ext cx="6858000" cy="1440000"/>
          </a:xfrm>
          <a:prstGeom prst="rect">
            <a:avLst/>
          </a:prstGeom>
          <a:solidFill>
            <a:srgbClr val="19155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18B7CE2-D8A3-1FE4-91B0-A2BE7648175D}"/>
              </a:ext>
            </a:extLst>
          </p:cNvPr>
          <p:cNvSpPr>
            <a:spLocks/>
          </p:cNvSpPr>
          <p:nvPr/>
        </p:nvSpPr>
        <p:spPr>
          <a:xfrm>
            <a:off x="0" y="9186000"/>
            <a:ext cx="6858000" cy="720000"/>
          </a:xfrm>
          <a:prstGeom prst="rect">
            <a:avLst/>
          </a:prstGeom>
          <a:solidFill>
            <a:srgbClr val="F0F0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87DDCBE-EAED-F3CE-70CB-A399229898DC}"/>
              </a:ext>
            </a:extLst>
          </p:cNvPr>
          <p:cNvSpPr txBox="1"/>
          <p:nvPr/>
        </p:nvSpPr>
        <p:spPr>
          <a:xfrm>
            <a:off x="166045" y="170206"/>
            <a:ext cx="60410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b="1" dirty="0">
                <a:solidFill>
                  <a:schemeClr val="bg1"/>
                </a:solidFill>
              </a:rPr>
              <a:t>Diagnostic de performance </a:t>
            </a:r>
          </a:p>
          <a:p>
            <a:r>
              <a:rPr lang="fr-FR" sz="3200" b="1" dirty="0">
                <a:solidFill>
                  <a:schemeClr val="bg1"/>
                </a:solidFill>
              </a:rPr>
              <a:t>sociale et environnementale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0719FE59-22B6-AFF6-A78C-153EB4AA020A}"/>
              </a:ext>
            </a:extLst>
          </p:cNvPr>
          <p:cNvSpPr txBox="1"/>
          <p:nvPr/>
        </p:nvSpPr>
        <p:spPr>
          <a:xfrm>
            <a:off x="189000" y="1640840"/>
            <a:ext cx="2424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191558"/>
                </a:solidFill>
              </a:rPr>
              <a:t>Le diagnostic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EC679C3E-C56A-DD0F-C487-054EA1E85357}"/>
              </a:ext>
            </a:extLst>
          </p:cNvPr>
          <p:cNvSpPr txBox="1"/>
          <p:nvPr/>
        </p:nvSpPr>
        <p:spPr>
          <a:xfrm>
            <a:off x="189000" y="2117150"/>
            <a:ext cx="648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>
                <a:solidFill>
                  <a:srgbClr val="191558"/>
                </a:solidFill>
              </a:rPr>
              <a:t>Une analyse sur </a:t>
            </a:r>
            <a:r>
              <a:rPr lang="fr-FR" sz="1400" b="1" dirty="0">
                <a:solidFill>
                  <a:srgbClr val="191558"/>
                </a:solidFill>
              </a:rPr>
              <a:t>12 dimensions sociales et environnementales clés</a:t>
            </a:r>
            <a:r>
              <a:rPr lang="fr-FR" sz="1400" dirty="0">
                <a:solidFill>
                  <a:srgbClr val="191558"/>
                </a:solidFill>
              </a:rPr>
              <a:t>, en lien avec les 17 Objectifs de Développement Durable.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24CA86B-F6AF-4B35-94A7-E65093928F55}"/>
              </a:ext>
            </a:extLst>
          </p:cNvPr>
          <p:cNvSpPr/>
          <p:nvPr/>
        </p:nvSpPr>
        <p:spPr>
          <a:xfrm>
            <a:off x="373888" y="6749208"/>
            <a:ext cx="2016000" cy="108000"/>
          </a:xfrm>
          <a:prstGeom prst="rect">
            <a:avLst/>
          </a:prstGeom>
          <a:solidFill>
            <a:srgbClr val="5DA7F4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67BE6FB-8691-349F-C0D5-4DDA2B8EDB7A}"/>
              </a:ext>
            </a:extLst>
          </p:cNvPr>
          <p:cNvSpPr txBox="1"/>
          <p:nvPr/>
        </p:nvSpPr>
        <p:spPr>
          <a:xfrm>
            <a:off x="189000" y="6527914"/>
            <a:ext cx="2424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191558"/>
                </a:solidFill>
              </a:rPr>
              <a:t>Notre proposition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266FF49-0533-4BCF-A155-E173AEDD826B}"/>
              </a:ext>
            </a:extLst>
          </p:cNvPr>
          <p:cNvSpPr txBox="1"/>
          <p:nvPr/>
        </p:nvSpPr>
        <p:spPr>
          <a:xfrm>
            <a:off x="189000" y="7000269"/>
            <a:ext cx="648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0" i="0" dirty="0">
                <a:solidFill>
                  <a:srgbClr val="191558"/>
                </a:solidFill>
                <a:effectLst/>
              </a:rPr>
              <a:t>Notre cabinet vous </a:t>
            </a:r>
            <a:r>
              <a:rPr lang="fr-FR" sz="1400" b="1" i="0" dirty="0">
                <a:solidFill>
                  <a:srgbClr val="191558"/>
                </a:solidFill>
                <a:effectLst/>
              </a:rPr>
              <a:t>accompagne </a:t>
            </a:r>
            <a:r>
              <a:rPr lang="fr-FR" sz="1400" b="0" i="0" dirty="0">
                <a:solidFill>
                  <a:srgbClr val="191558"/>
                </a:solidFill>
                <a:effectLst/>
              </a:rPr>
              <a:t>dans la production des indicateurs et l’analyse des résultats. Les livrables vous seront remis lors de votre bilan.</a:t>
            </a:r>
            <a:endParaRPr lang="fr-FR" sz="1400" dirty="0">
              <a:solidFill>
                <a:srgbClr val="191558"/>
              </a:solidFill>
            </a:endParaRPr>
          </a:p>
        </p:txBody>
      </p:sp>
      <p:pic>
        <p:nvPicPr>
          <p:cNvPr id="11" name="Image 10" descr="Une image contenant texte, Appareils électroniques, capture d’écran, logiciel&#10;&#10;Description générée automatiquement">
            <a:extLst>
              <a:ext uri="{FF2B5EF4-FFF2-40B4-BE49-F238E27FC236}">
                <a16:creationId xmlns:a16="http://schemas.microsoft.com/office/drawing/2014/main" id="{64A3FBD1-7023-7226-314D-560CEC82DE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7" t="27638" r="3074" b="49192"/>
          <a:stretch/>
        </p:blipFill>
        <p:spPr>
          <a:xfrm>
            <a:off x="189000" y="2756872"/>
            <a:ext cx="6480000" cy="224752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D4EAE4EE-15F4-7ECB-9DC3-D5D83A98204E}"/>
              </a:ext>
            </a:extLst>
          </p:cNvPr>
          <p:cNvSpPr/>
          <p:nvPr/>
        </p:nvSpPr>
        <p:spPr>
          <a:xfrm>
            <a:off x="3241040" y="7692785"/>
            <a:ext cx="3616960" cy="1260000"/>
          </a:xfrm>
          <a:prstGeom prst="rect">
            <a:avLst/>
          </a:prstGeom>
          <a:solidFill>
            <a:srgbClr val="F0F0F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FD6EC8D0-572C-677A-B5C8-7E1677484B34}"/>
              </a:ext>
            </a:extLst>
          </p:cNvPr>
          <p:cNvSpPr txBox="1"/>
          <p:nvPr/>
        </p:nvSpPr>
        <p:spPr>
          <a:xfrm>
            <a:off x="3337560" y="7732267"/>
            <a:ext cx="11830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191558"/>
                </a:solidFill>
              </a:rPr>
              <a:t>Tarifs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141EEC-88E1-F20C-1627-E4F952FC7CBD}"/>
              </a:ext>
            </a:extLst>
          </p:cNvPr>
          <p:cNvSpPr txBox="1"/>
          <p:nvPr/>
        </p:nvSpPr>
        <p:spPr>
          <a:xfrm>
            <a:off x="3368040" y="8116814"/>
            <a:ext cx="29108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0" i="0" dirty="0">
                <a:solidFill>
                  <a:srgbClr val="191558"/>
                </a:solidFill>
                <a:effectLst/>
              </a:rPr>
              <a:t>Production des indicateurs</a:t>
            </a:r>
          </a:p>
          <a:p>
            <a:r>
              <a:rPr lang="fr-FR" sz="1400" dirty="0">
                <a:solidFill>
                  <a:srgbClr val="191558"/>
                </a:solidFill>
              </a:rPr>
              <a:t>Accompagnement RSE</a:t>
            </a:r>
          </a:p>
          <a:p>
            <a:r>
              <a:rPr lang="fr-FR" sz="1400" dirty="0">
                <a:solidFill>
                  <a:srgbClr val="191558"/>
                </a:solidFill>
              </a:rPr>
              <a:t>Publication des résultats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1B38C00-36C5-7C99-BA99-644090AC4B6F}"/>
              </a:ext>
            </a:extLst>
          </p:cNvPr>
          <p:cNvSpPr txBox="1"/>
          <p:nvPr/>
        </p:nvSpPr>
        <p:spPr>
          <a:xfrm>
            <a:off x="5791199" y="8116813"/>
            <a:ext cx="83183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400" b="1" i="0" dirty="0">
                <a:solidFill>
                  <a:srgbClr val="191558"/>
                </a:solidFill>
                <a:effectLst/>
              </a:rPr>
              <a:t>400 €</a:t>
            </a:r>
          </a:p>
          <a:p>
            <a:pPr algn="r"/>
            <a:r>
              <a:rPr lang="fr-FR" sz="1400" b="1" dirty="0">
                <a:solidFill>
                  <a:srgbClr val="191558"/>
                </a:solidFill>
              </a:rPr>
              <a:t>1 000 €</a:t>
            </a:r>
          </a:p>
          <a:p>
            <a:pPr algn="r"/>
            <a:r>
              <a:rPr lang="fr-FR" sz="1400" b="1" dirty="0">
                <a:solidFill>
                  <a:srgbClr val="191558"/>
                </a:solidFill>
              </a:rPr>
              <a:t>50 €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B7F3597-959C-A78A-A490-E8F0EB5FEC58}"/>
              </a:ext>
            </a:extLst>
          </p:cNvPr>
          <p:cNvSpPr/>
          <p:nvPr/>
        </p:nvSpPr>
        <p:spPr>
          <a:xfrm>
            <a:off x="188999" y="7692785"/>
            <a:ext cx="2913599" cy="1260000"/>
          </a:xfrm>
          <a:prstGeom prst="rect">
            <a:avLst/>
          </a:prstGeom>
          <a:noFill/>
          <a:ln w="28575">
            <a:solidFill>
              <a:srgbClr val="F0F0F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AF49BD3-1923-5C31-8900-223B6C2CAF6D}"/>
              </a:ext>
            </a:extLst>
          </p:cNvPr>
          <p:cNvSpPr txBox="1"/>
          <p:nvPr/>
        </p:nvSpPr>
        <p:spPr>
          <a:xfrm>
            <a:off x="279001" y="7768585"/>
            <a:ext cx="259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sz="1400" b="1" i="0" dirty="0">
                <a:solidFill>
                  <a:srgbClr val="191558"/>
                </a:solidFill>
                <a:effectLst/>
              </a:rPr>
              <a:t>Votre interlocuteur</a:t>
            </a:r>
          </a:p>
          <a:p>
            <a:r>
              <a:rPr lang="fr-FR" sz="1400" dirty="0">
                <a:solidFill>
                  <a:srgbClr val="191558"/>
                </a:solidFill>
              </a:rPr>
              <a:t>M. Dupont</a:t>
            </a:r>
          </a:p>
          <a:p>
            <a:r>
              <a:rPr lang="fr-FR" sz="1400" dirty="0">
                <a:solidFill>
                  <a:srgbClr val="191558"/>
                </a:solidFill>
              </a:rPr>
              <a:t>06 xx </a:t>
            </a:r>
            <a:r>
              <a:rPr lang="fr-FR" sz="1400" dirty="0" err="1">
                <a:solidFill>
                  <a:srgbClr val="191558"/>
                </a:solidFill>
              </a:rPr>
              <a:t>xx</a:t>
            </a:r>
            <a:r>
              <a:rPr lang="fr-FR" sz="1400" dirty="0">
                <a:solidFill>
                  <a:srgbClr val="191558"/>
                </a:solidFill>
              </a:rPr>
              <a:t> </a:t>
            </a:r>
            <a:r>
              <a:rPr lang="fr-FR" sz="1400" dirty="0" err="1">
                <a:solidFill>
                  <a:srgbClr val="191558"/>
                </a:solidFill>
              </a:rPr>
              <a:t>xx</a:t>
            </a:r>
            <a:r>
              <a:rPr lang="fr-FR" sz="1400" dirty="0">
                <a:solidFill>
                  <a:srgbClr val="191558"/>
                </a:solidFill>
              </a:rPr>
              <a:t> </a:t>
            </a:r>
            <a:r>
              <a:rPr lang="fr-FR" sz="1400" dirty="0" err="1">
                <a:solidFill>
                  <a:srgbClr val="191558"/>
                </a:solidFill>
              </a:rPr>
              <a:t>xx</a:t>
            </a:r>
            <a:endParaRPr lang="fr-FR" sz="1400" dirty="0">
              <a:solidFill>
                <a:srgbClr val="191558"/>
              </a:solidFill>
            </a:endParaRPr>
          </a:p>
          <a:p>
            <a:r>
              <a:rPr lang="fr-FR" sz="1400" dirty="0">
                <a:solidFill>
                  <a:srgbClr val="191558"/>
                </a:solidFill>
              </a:rPr>
              <a:t>j.dupont@cabinet.fr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5219C083-4C0A-37BC-E59A-ADF6C0A197AA}"/>
              </a:ext>
            </a:extLst>
          </p:cNvPr>
          <p:cNvSpPr txBox="1"/>
          <p:nvPr/>
        </p:nvSpPr>
        <p:spPr>
          <a:xfrm>
            <a:off x="1629000" y="9379825"/>
            <a:ext cx="3600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i="0" dirty="0">
                <a:solidFill>
                  <a:srgbClr val="191558"/>
                </a:solidFill>
                <a:effectLst/>
              </a:rPr>
              <a:t>Cabinet</a:t>
            </a:r>
            <a:endParaRPr lang="fr-FR" sz="1400" dirty="0">
              <a:solidFill>
                <a:srgbClr val="191558"/>
              </a:solidFill>
            </a:endParaRPr>
          </a:p>
        </p:txBody>
      </p:sp>
      <p:pic>
        <p:nvPicPr>
          <p:cNvPr id="28" name="Graphique 27" descr="Image avec un remplissage uni">
            <a:extLst>
              <a:ext uri="{FF2B5EF4-FFF2-40B4-BE49-F238E27FC236}">
                <a16:creationId xmlns:a16="http://schemas.microsoft.com/office/drawing/2014/main" id="{ED89856E-3ACC-8CEA-DD7B-69D23B0289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8999" y="9276000"/>
            <a:ext cx="540000" cy="540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A3D3B35-59A3-1A78-1372-52270A98B73E}"/>
              </a:ext>
            </a:extLst>
          </p:cNvPr>
          <p:cNvSpPr/>
          <p:nvPr/>
        </p:nvSpPr>
        <p:spPr>
          <a:xfrm>
            <a:off x="189001" y="5242349"/>
            <a:ext cx="1980000" cy="1080000"/>
          </a:xfrm>
          <a:prstGeom prst="rect">
            <a:avLst/>
          </a:prstGeom>
          <a:noFill/>
          <a:ln w="12700">
            <a:solidFill>
              <a:srgbClr val="1915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461894-65AA-4F3D-FAAE-84D5A0CBB3C0}"/>
              </a:ext>
            </a:extLst>
          </p:cNvPr>
          <p:cNvSpPr/>
          <p:nvPr/>
        </p:nvSpPr>
        <p:spPr>
          <a:xfrm>
            <a:off x="2439000" y="5242349"/>
            <a:ext cx="1980000" cy="1080000"/>
          </a:xfrm>
          <a:prstGeom prst="rect">
            <a:avLst/>
          </a:prstGeom>
          <a:noFill/>
          <a:ln w="12700">
            <a:solidFill>
              <a:srgbClr val="1915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BABA986-85D5-42CC-4666-CCAD6D1EB7EF}"/>
              </a:ext>
            </a:extLst>
          </p:cNvPr>
          <p:cNvSpPr/>
          <p:nvPr/>
        </p:nvSpPr>
        <p:spPr>
          <a:xfrm>
            <a:off x="4688999" y="5242349"/>
            <a:ext cx="1980000" cy="1080000"/>
          </a:xfrm>
          <a:prstGeom prst="rect">
            <a:avLst/>
          </a:prstGeom>
          <a:noFill/>
          <a:ln w="12700">
            <a:solidFill>
              <a:srgbClr val="19155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B91C0478-FA97-1093-AF3E-166964EB8C4D}"/>
              </a:ext>
            </a:extLst>
          </p:cNvPr>
          <p:cNvSpPr txBox="1"/>
          <p:nvPr/>
        </p:nvSpPr>
        <p:spPr>
          <a:xfrm>
            <a:off x="279001" y="5314309"/>
            <a:ext cx="180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191558"/>
                </a:solidFill>
              </a:rPr>
              <a:t>Positionnez-vous</a:t>
            </a:r>
            <a:r>
              <a:rPr lang="fr-FR" sz="1400" dirty="0">
                <a:solidFill>
                  <a:srgbClr val="191558"/>
                </a:solidFill>
              </a:rPr>
              <a:t> au regard d’objectifs sectoriels à horizon 2030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EDC34CA-BE9F-A8C1-DD9F-16EDD314F8EF}"/>
              </a:ext>
            </a:extLst>
          </p:cNvPr>
          <p:cNvSpPr txBox="1"/>
          <p:nvPr/>
        </p:nvSpPr>
        <p:spPr>
          <a:xfrm>
            <a:off x="2529000" y="5314309"/>
            <a:ext cx="180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191558"/>
                </a:solidFill>
              </a:rPr>
              <a:t>Identifiez </a:t>
            </a:r>
            <a:r>
              <a:rPr lang="fr-FR" sz="1400" dirty="0">
                <a:solidFill>
                  <a:srgbClr val="191558"/>
                </a:solidFill>
              </a:rPr>
              <a:t>vos points forts et vos points faibles vis-à-vis de votre branche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22965FC-E145-A074-5415-2EAA8D4CFF0F}"/>
              </a:ext>
            </a:extLst>
          </p:cNvPr>
          <p:cNvSpPr txBox="1"/>
          <p:nvPr/>
        </p:nvSpPr>
        <p:spPr>
          <a:xfrm>
            <a:off x="4778999" y="5314309"/>
            <a:ext cx="1800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rgbClr val="191558"/>
                </a:solidFill>
              </a:rPr>
              <a:t>Soyez </a:t>
            </a:r>
            <a:r>
              <a:rPr lang="fr-FR" sz="1400" dirty="0">
                <a:solidFill>
                  <a:srgbClr val="191558"/>
                </a:solidFill>
              </a:rPr>
              <a:t>identifié comme un acteur engagé sur les enjeux sociétaux</a:t>
            </a:r>
          </a:p>
        </p:txBody>
      </p:sp>
    </p:spTree>
    <p:extLst>
      <p:ext uri="{BB962C8B-B14F-4D97-AF65-F5344CB8AC3E}">
        <p14:creationId xmlns:p14="http://schemas.microsoft.com/office/powerpoint/2010/main" val="3369906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8b179cff-a5a8-494d-be4a-bc15641a120c">
      <Terms xmlns="http://schemas.microsoft.com/office/infopath/2007/PartnerControls"/>
    </lcf76f155ced4ddcb4097134ff3c332f>
    <TaxCatchAll xmlns="9132e843-3961-4a24-bd67-bfdc4bd9b081" xsi:nil="true"/>
    <_Flow_SignoffStatus xmlns="8b179cff-a5a8-494d-be4a-bc15641a120c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D5E835112A0744A5C775E8FE20C5F4" ma:contentTypeVersion="19" ma:contentTypeDescription="Crée un document." ma:contentTypeScope="" ma:versionID="fdb1324e7d8685ec3f8ccbaab7d7605e">
  <xsd:schema xmlns:xsd="http://www.w3.org/2001/XMLSchema" xmlns:xs="http://www.w3.org/2001/XMLSchema" xmlns:p="http://schemas.microsoft.com/office/2006/metadata/properties" xmlns:ns2="8b179cff-a5a8-494d-be4a-bc15641a120c" xmlns:ns3="9132e843-3961-4a24-bd67-bfdc4bd9b081" targetNamespace="http://schemas.microsoft.com/office/2006/metadata/properties" ma:root="true" ma:fieldsID="9cf28d0ec9882d961e705a0febcdd6fe" ns2:_="" ns3:_="">
    <xsd:import namespace="8b179cff-a5a8-494d-be4a-bc15641a120c"/>
    <xsd:import namespace="9132e843-3961-4a24-bd67-bfdc4bd9b08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_Flow_SignoffStatus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179cff-a5a8-494d-be4a-bc15641a120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9e1ab40c-346c-4ab6-8c70-885b2626d3d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_Flow_SignoffStatus" ma:index="21" nillable="true" ma:displayName="État de validation" ma:internalName="_x00c9_tat_x0020_de_x0020_validation">
      <xsd:simpleType>
        <xsd:restriction base="dms:Text"/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6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132e843-3961-4a24-bd67-bfdc4bd9b081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af789071-0ad8-4e14-985c-739be5bb939e}" ma:internalName="TaxCatchAll" ma:showField="CatchAllData" ma:web="9132e843-3961-4a24-bd67-bfdc4bd9b08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85E6B80-1416-47CB-B2F6-E502CDB23CE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32ED433-EBF5-469A-91E4-72A581E56092}">
  <ds:schemaRefs>
    <ds:schemaRef ds:uri="http://schemas.microsoft.com/office/2006/documentManagement/types"/>
    <ds:schemaRef ds:uri="http://purl.org/dc/dcmitype/"/>
    <ds:schemaRef ds:uri="http://purl.org/dc/elements/1.1/"/>
    <ds:schemaRef ds:uri="http://purl.org/dc/terms/"/>
    <ds:schemaRef ds:uri="http://schemas.microsoft.com/office/infopath/2007/PartnerControls"/>
    <ds:schemaRef ds:uri="8b179cff-a5a8-494d-be4a-bc15641a120c"/>
    <ds:schemaRef ds:uri="http://schemas.openxmlformats.org/package/2006/metadata/core-properties"/>
    <ds:schemaRef ds:uri="http://www.w3.org/XML/1998/namespace"/>
    <ds:schemaRef ds:uri="9132e843-3961-4a24-bd67-bfdc4bd9b081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3A850184-DE02-4CAA-81EA-D2243E9DD16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179cff-a5a8-494d-be4a-bc15641a120c"/>
    <ds:schemaRef ds:uri="9132e843-3961-4a24-bd67-bfdc4bd9b08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</TotalTime>
  <Words>118</Words>
  <Application>Microsoft Office PowerPoint</Application>
  <PresentationFormat>Format A4 (210 x 297 mm)</PresentationFormat>
  <Paragraphs>21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Sylvain HUMILIERE</dc:creator>
  <cp:lastModifiedBy>Sylvain HUMILIERE</cp:lastModifiedBy>
  <cp:revision>2</cp:revision>
  <dcterms:created xsi:type="dcterms:W3CDTF">2024-10-21T20:59:11Z</dcterms:created>
  <dcterms:modified xsi:type="dcterms:W3CDTF">2024-10-22T10:23:55Z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0x0101001ED5E835112A0744A5C775E8FE20C5F4</vt:lpwstr>
  </property>
  <property fmtid="{D5CDD505-2E9C-101B-9397-08002B2CF9AE}" pid="3" name="MediaServiceImageTags">
    <vt:lpwstr/>
  </property>
</Properties>
</file>